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22" r:id="rId11"/>
    <p:sldId id="342" r:id="rId12"/>
    <p:sldId id="314" r:id="rId13"/>
    <p:sldId id="315" r:id="rId14"/>
    <p:sldId id="317" r:id="rId15"/>
    <p:sldId id="344" r:id="rId16"/>
    <p:sldId id="310" r:id="rId17"/>
    <p:sldId id="318" r:id="rId18"/>
    <p:sldId id="345" r:id="rId19"/>
    <p:sldId id="319" r:id="rId20"/>
    <p:sldId id="320" r:id="rId21"/>
    <p:sldId id="321" r:id="rId22"/>
    <p:sldId id="323" r:id="rId23"/>
    <p:sldId id="324" r:id="rId24"/>
    <p:sldId id="327" r:id="rId25"/>
    <p:sldId id="328" r:id="rId26"/>
    <p:sldId id="331" r:id="rId27"/>
    <p:sldId id="325" r:id="rId28"/>
    <p:sldId id="330" r:id="rId29"/>
    <p:sldId id="333" r:id="rId30"/>
    <p:sldId id="343" r:id="rId31"/>
    <p:sldId id="334" r:id="rId32"/>
    <p:sldId id="335" r:id="rId33"/>
    <p:sldId id="336" r:id="rId34"/>
    <p:sldId id="339" r:id="rId35"/>
    <p:sldId id="340" r:id="rId36"/>
    <p:sldId id="338" r:id="rId37"/>
    <p:sldId id="298" r:id="rId38"/>
  </p:sldIdLst>
  <p:sldSz cx="18288000" cy="10287000"/>
  <p:notesSz cx="6858000" cy="9144000"/>
  <p:embeddedFontLst>
    <p:embeddedFont>
      <p:font typeface="Bodoni FLF Bold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" panose="02040503050406030204" pitchFamily="18" charset="0"/>
      <p:regular r:id="rId45"/>
      <p:bold r:id="rId46"/>
      <p:italic r:id="rId47"/>
      <p:boldItalic r:id="rId48"/>
    </p:embeddedFont>
    <p:embeddedFont>
      <p:font typeface="Helvetica" panose="020B0604020202020204" pitchFamily="34" charset="0"/>
      <p:regular r:id="rId49"/>
      <p:bold r:id="rId50"/>
      <p:italic r:id="rId51"/>
      <p:boldItalic r:id="rId52"/>
    </p:embeddedFont>
    <p:embeddedFont>
      <p:font typeface="Montserrat Classic Bold" panose="020B0604020202020204" charset="0"/>
      <p:regular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3F1"/>
    <a:srgbClr val="384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3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B5235-FCC7-4D23-A25C-817BD34837BB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5B4C2-9777-4EA5-9036-BB9E0B2FC57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9652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Luis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606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3907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460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110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292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9774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7989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835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7386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0076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185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Luis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2663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2290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0208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4324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5005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https://www.youtube.com/watch?v=3TI6sl-7ntw    || https://www.youtube.com/watch?v=nRbY2eBs-gI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2488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479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7602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2093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2711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880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Luis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5093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9336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1929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5989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6514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4333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9447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971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Ernesto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815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Ernesto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979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Ernesto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94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264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557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5B4C2-9777-4EA5-9036-BB9E0B2FC572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779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mailto:ernesto.oliveira.740@my.istec.pt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mailto:luis.couto.744@my.istec.p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pCOGAa7tRQ?feature=oembed" TargetMode="External"/><Relationship Id="rId6" Type="http://schemas.openxmlformats.org/officeDocument/2006/relationships/hyperlink" Target="https://www.youtube.com/watch?v=epCOGAa7tRQ&amp;t=11s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x5IHAJLjAyw" TargetMode="Externa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bUlm4TUZ3A?feature=oembed" TargetMode="External"/><Relationship Id="rId6" Type="http://schemas.openxmlformats.org/officeDocument/2006/relationships/hyperlink" Target="https://www.youtube.com/watch?v=xbUlm4TUZ3A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Q58gLIfk5I?start=89&amp;feature=oembed" TargetMode="External"/><Relationship Id="rId6" Type="http://schemas.openxmlformats.org/officeDocument/2006/relationships/hyperlink" Target="https://www.youtube.com/watch?v=rQ58gLIfk5I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O8mCBrCADU&amp;t=1s" TargetMode="External"/><Relationship Id="rId3" Type="http://schemas.openxmlformats.org/officeDocument/2006/relationships/hyperlink" Target="https://treinamento24.com/library/lecture/read/207705-o-que-e-a-ciencia-antiga" TargetMode="External"/><Relationship Id="rId7" Type="http://schemas.openxmlformats.org/officeDocument/2006/relationships/hyperlink" Target="https://www.youtube.com/watch?v=95qxRCChRTs" TargetMode="External"/><Relationship Id="rId2" Type="http://schemas.openxmlformats.org/officeDocument/2006/relationships/hyperlink" Target="https://www.slideshare.net/nicemaracardoso/cincia-mtodos-e-paradigma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f_zTkwbIDrY" TargetMode="External"/><Relationship Id="rId11" Type="http://schemas.openxmlformats.org/officeDocument/2006/relationships/hyperlink" Target="https://www.youtube.com/watch?v=BUoHubmRxxg" TargetMode="External"/><Relationship Id="rId5" Type="http://schemas.openxmlformats.org/officeDocument/2006/relationships/hyperlink" Target="https://www.historiadomundo.com.br/idade-moderna/o-nascimento-ciencia-moderna.htm" TargetMode="External"/><Relationship Id="rId10" Type="http://schemas.openxmlformats.org/officeDocument/2006/relationships/hyperlink" Target="https://www.youtube.com/watch?v=VvUn2GGQmR4" TargetMode="External"/><Relationship Id="rId4" Type="http://schemas.openxmlformats.org/officeDocument/2006/relationships/hyperlink" Target="https://www.slideshare.net/ThayroSoaresdaPaixo/cincia-antiga-e-medieval" TargetMode="External"/><Relationship Id="rId9" Type="http://schemas.openxmlformats.org/officeDocument/2006/relationships/hyperlink" Target="https://www.youtube.com/watch?v=yvgoDQxN38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VvUn2GGQmR4" TargetMode="Externa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2667001" y="6782803"/>
            <a:ext cx="12169411" cy="1864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1983102" y="1238184"/>
            <a:ext cx="13333097" cy="318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 grandes paradigmas da ciência, suas características, principais diferenças e protagonistas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810998" y="8532613"/>
            <a:ext cx="6493563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Ernesto Oliveira  -  </a:t>
            </a:r>
            <a:r>
              <a:rPr lang="pt-PT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ernesto.oliveira.740@my.istec.pt</a:t>
            </a:r>
            <a:endParaRPr lang="en-US" sz="2000" i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779"/>
              </a:lnSpc>
            </a:pPr>
            <a:r>
              <a:rPr 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Luís Couto -  </a:t>
            </a:r>
            <a:r>
              <a:rPr lang="pt-PT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luis.couto.744@my.istec.pt</a:t>
            </a:r>
            <a:endParaRPr lang="pt-PT" sz="2000" i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3779"/>
              </a:lnSpc>
            </a:pPr>
            <a:endParaRPr lang="en-US" sz="2000" i="1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ts val="3779"/>
              </a:lnSpc>
            </a:pPr>
            <a:r>
              <a:rPr lang="pt-PT" sz="2000" i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endParaRPr lang="en-US" sz="20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6CC926E0-3959-4675-8148-EF41C5E56F75}"/>
              </a:ext>
            </a:extLst>
          </p:cNvPr>
          <p:cNvSpPr txBox="1"/>
          <p:nvPr/>
        </p:nvSpPr>
        <p:spPr>
          <a:xfrm>
            <a:off x="-152400" y="7312855"/>
            <a:ext cx="18287999" cy="92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pt-PT" sz="2400" spc="189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UC: História da Ciência e das Técnicas</a:t>
            </a:r>
          </a:p>
          <a:p>
            <a:pPr algn="ctr">
              <a:lnSpc>
                <a:spcPts val="3779"/>
              </a:lnSpc>
            </a:pPr>
            <a:r>
              <a:rPr lang="pt-PT" sz="2400" spc="189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Curso: Licenciatura de Engenharia em Informática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1ED481-5960-63B9-B944-6FCA92B5AFBD}"/>
              </a:ext>
            </a:extLst>
          </p:cNvPr>
          <p:cNvSpPr txBox="1"/>
          <p:nvPr/>
        </p:nvSpPr>
        <p:spPr>
          <a:xfrm>
            <a:off x="681228" y="8893161"/>
            <a:ext cx="915924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spc="189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Porto, 11 de maio de 2022</a:t>
            </a:r>
            <a:endParaRPr lang="en-US" sz="2000" spc="189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PT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CBEB3FE-52E5-2138-C26E-334745F22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1" y="5124358"/>
            <a:ext cx="3961232" cy="160766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0A88D77-09CD-40AC-DCEC-CB7C2788C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1" y="5143500"/>
            <a:ext cx="3961231" cy="160766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25B0659-F6B0-A017-919D-1AB1DBB9DC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360" y="5124358"/>
            <a:ext cx="3955052" cy="1607660"/>
          </a:xfrm>
          <a:prstGeom prst="rect">
            <a:avLst/>
          </a:prstGeom>
        </p:spPr>
      </p:pic>
      <p:sp>
        <p:nvSpPr>
          <p:cNvPr id="27" name="AutoShape 3">
            <a:extLst>
              <a:ext uri="{FF2B5EF4-FFF2-40B4-BE49-F238E27FC236}">
                <a16:creationId xmlns:a16="http://schemas.microsoft.com/office/drawing/2014/main" id="{A86154F7-D8C1-CCB5-7DC6-177627CAC081}"/>
              </a:ext>
            </a:extLst>
          </p:cNvPr>
          <p:cNvSpPr/>
          <p:nvPr/>
        </p:nvSpPr>
        <p:spPr>
          <a:xfrm>
            <a:off x="2667000" y="4957035"/>
            <a:ext cx="12169411" cy="1864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E70C156A-994C-0A7E-471D-08AE2B69A288}"/>
              </a:ext>
            </a:extLst>
          </p:cNvPr>
          <p:cNvSpPr/>
          <p:nvPr/>
        </p:nvSpPr>
        <p:spPr>
          <a:xfrm rot="5400000" flipV="1">
            <a:off x="13899458" y="5893988"/>
            <a:ext cx="2012233" cy="138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sp>
      <p:sp>
        <p:nvSpPr>
          <p:cNvPr id="29" name="AutoShape 3">
            <a:extLst>
              <a:ext uri="{FF2B5EF4-FFF2-40B4-BE49-F238E27FC236}">
                <a16:creationId xmlns:a16="http://schemas.microsoft.com/office/drawing/2014/main" id="{7E9B1195-B107-D891-61DE-6CF138428520}"/>
              </a:ext>
            </a:extLst>
          </p:cNvPr>
          <p:cNvSpPr/>
          <p:nvPr/>
        </p:nvSpPr>
        <p:spPr>
          <a:xfrm rot="5400000" flipV="1">
            <a:off x="1676124" y="5893988"/>
            <a:ext cx="2012233" cy="138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D455FB3-373E-D93F-371B-289958A68117}"/>
              </a:ext>
            </a:extLst>
          </p:cNvPr>
          <p:cNvSpPr txBox="1"/>
          <p:nvPr/>
        </p:nvSpPr>
        <p:spPr>
          <a:xfrm>
            <a:off x="500825" y="3959748"/>
            <a:ext cx="9463087" cy="2364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Evolução</a:t>
            </a:r>
            <a:r>
              <a:rPr lang="en-US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>
              <a:lnSpc>
                <a:spcPts val="9600"/>
              </a:lnSpc>
            </a:pPr>
            <a:r>
              <a:rPr lang="en-US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 </a:t>
            </a: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endParaRPr lang="en-US" sz="72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BA289E-6EE1-96D9-D63B-F078E162D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344369"/>
            <a:ext cx="7493447" cy="39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3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D455FB3-373E-D93F-371B-289958A68117}"/>
              </a:ext>
            </a:extLst>
          </p:cNvPr>
          <p:cNvSpPr txBox="1"/>
          <p:nvPr/>
        </p:nvSpPr>
        <p:spPr>
          <a:xfrm>
            <a:off x="1864903" y="4076700"/>
            <a:ext cx="8001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r>
              <a:rPr lang="en-US" sz="80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Antiga</a:t>
            </a:r>
            <a:r>
              <a:rPr lang="en-US" sz="80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D72EC40-7B15-5E47-6564-1CCF72F98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16604"/>
          <a:stretch/>
        </p:blipFill>
        <p:spPr>
          <a:xfrm>
            <a:off x="11125200" y="2388053"/>
            <a:ext cx="5486400" cy="5510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89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660767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Mito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750661" y="3679180"/>
            <a:ext cx="11746139" cy="6383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b="0" i="0" dirty="0">
                <a:solidFill>
                  <a:srgbClr val="435059"/>
                </a:solidFill>
                <a:effectLst/>
                <a:latin typeface="Helvetica" panose="020B0604020202020204" pitchFamily="34" charset="0"/>
              </a:rPr>
              <a:t>Surge na Grécia Antiga com a vontade do ser humano compreender o mundo.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b="0" i="0" dirty="0">
                <a:solidFill>
                  <a:srgbClr val="435059"/>
                </a:solidFill>
                <a:effectLst/>
                <a:latin typeface="Helvetica" panose="020B0604020202020204" pitchFamily="34" charset="0"/>
              </a:rPr>
              <a:t>O </a:t>
            </a:r>
            <a:r>
              <a:rPr lang="pt-PT" sz="2800" b="1" i="0" dirty="0">
                <a:solidFill>
                  <a:srgbClr val="0070C0"/>
                </a:solidFill>
                <a:effectLst/>
                <a:latin typeface="Helvetica" panose="020B0604020202020204" pitchFamily="34" charset="0"/>
              </a:rPr>
              <a:t>mito</a:t>
            </a:r>
            <a:r>
              <a:rPr lang="pt-PT" sz="2800" b="0" i="0" dirty="0">
                <a:solidFill>
                  <a:srgbClr val="435059"/>
                </a:solidFill>
                <a:effectLst/>
                <a:latin typeface="Helvetica" panose="020B0604020202020204" pitchFamily="34" charset="0"/>
              </a:rPr>
              <a:t> seria um modo fantasioso de mostrar a realidade do mundo de modo que o ser humano se sinta acomodado.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b="0" i="0" dirty="0">
                <a:solidFill>
                  <a:srgbClr val="435059"/>
                </a:solidFill>
                <a:effectLst/>
                <a:latin typeface="Helvetica" panose="020B0604020202020204" pitchFamily="34" charset="0"/>
              </a:rPr>
              <a:t>Não é algo teórico, mas sim prático, pois é passado de pessoa a pessoa, e cada uma delas interpreta da forma que lhe convém.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Em Suma, é uma narrativa para explicar os fenómenos, quase sempre por seres entidades sobrenaturais e deuses.</a:t>
            </a: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5EB723-C6A2-53E0-31D1-DD1CC2261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3148967"/>
            <a:ext cx="4126139" cy="59691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>
                <a:lumMod val="20000"/>
                <a:lumOff val="8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29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660767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Pensamento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Mitiológico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750661" y="3679180"/>
            <a:ext cx="11746139" cy="6383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O verão e a primavera, por exemplo, eram causados pela visita de Perséfone ao Olimpo, e sua volta ao reino de Hades tinha como efeito o outono e o inverno.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A tempestade e o trovão eram causados por Zeus, deus dos raios e autoridade máxima entre os deuses.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Os nobres gregos seriam descendentes dos deuses do Olimpo, portanto, tinham linhagem divina.</a:t>
            </a:r>
            <a:endParaRPr lang="en-US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PT" sz="2800" b="0" i="0" dirty="0">
                <a:solidFill>
                  <a:srgbClr val="435059"/>
                </a:solidFill>
                <a:effectLst/>
                <a:latin typeface="Helvetica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200" y="28575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18164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660767"/>
            <a:ext cx="13333097" cy="207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mito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à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filosofia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filósofos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pré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Socráticos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3798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O pensamento filosófico representou uma rutura com a tradição mitológica.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Conhecidos como Filósofos da Natureza;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Procuravam  a formulação de um raciocínio para o surgimento do Universo por meio da cosmologia.</a:t>
            </a: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4" r="33064"/>
          <a:stretch/>
        </p:blipFill>
        <p:spPr>
          <a:xfrm>
            <a:off x="13030200" y="28575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506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660767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Filósofos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pré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Socráticos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D41F670-5D58-7F47-E656-B3F515E13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111136"/>
            <a:ext cx="12600052" cy="2462212"/>
          </a:xfrm>
          <a:prstGeom prst="round2DiagRect">
            <a:avLst>
              <a:gd name="adj1" fmla="val 16667"/>
              <a:gd name="adj2" fmla="val 0"/>
            </a:avLst>
          </a:prstGeom>
          <a:ln w="762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2505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80143" y="1648014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Diferentes Pensamentos Pré-Socráticos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ultimédia Online 1" title="The Presocratics: Crash Course History of Science #2">
            <a:hlinkClick r:id="" action="ppaction://media"/>
            <a:extLst>
              <a:ext uri="{FF2B5EF4-FFF2-40B4-BE49-F238E27FC236}">
                <a16:creationId xmlns:a16="http://schemas.microsoft.com/office/drawing/2014/main" id="{2E2EC4CB-9467-5B9C-F89D-A2B0B9E14E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53140" y="3771900"/>
            <a:ext cx="9387101" cy="5303712"/>
          </a:xfrm>
          <a:prstGeom prst="rect">
            <a:avLst/>
          </a:prstGeom>
        </p:spPr>
      </p:pic>
      <p:pic>
        <p:nvPicPr>
          <p:cNvPr id="6" name="Imagem 5">
            <a:hlinkClick r:id="rId6"/>
            <a:extLst>
              <a:ext uri="{FF2B5EF4-FFF2-40B4-BE49-F238E27FC236}">
                <a16:creationId xmlns:a16="http://schemas.microsoft.com/office/drawing/2014/main" id="{DDD23207-1914-B67B-775E-7ECB0C1984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0" y="8640010"/>
            <a:ext cx="1038734" cy="1041055"/>
          </a:xfrm>
          <a:prstGeom prst="round2DiagRect">
            <a:avLst>
              <a:gd name="adj1" fmla="val 16667"/>
              <a:gd name="adj2" fmla="val 23794"/>
            </a:avLst>
          </a:prstGeom>
          <a:ln w="88900" cap="sq">
            <a:solidFill>
              <a:srgbClr val="37D5E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3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660767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Pensamento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Helénico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2" r="25952"/>
          <a:stretch/>
        </p:blipFill>
        <p:spPr>
          <a:xfrm>
            <a:off x="13030200" y="28575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1091611" y="3389297"/>
            <a:ext cx="11746139" cy="5921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Conhecimento filosófico produzido entre a morte de Alexandre o Grande e o início da filosofia medieval.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Com a Civilização Grega, todo o cidadão tinha direito ao Saber.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Disseminação do pensamento.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Sócrates foi o pai da Filosofia.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36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00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660767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Pensamento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Helénico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Sócrates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7" r="23117"/>
          <a:stretch/>
        </p:blipFill>
        <p:spPr>
          <a:xfrm>
            <a:off x="13030200" y="28575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1091611" y="3389297"/>
            <a:ext cx="11746139" cy="4453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469-399 a.C.</a:t>
            </a: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Pai da Filosofia;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Para Sócrates, existiam verdades universais, válidas para toda a humanidade em qualquer espaço e tempo</a:t>
            </a: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Antes de lançar-se em busca de qualquer verdade, o Homem precisa de se auto analisar e reconhecer sua própria ignorância.</a:t>
            </a: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34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660767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Pensamento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Helénico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- Platão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r="28958"/>
          <a:stretch/>
        </p:blipFill>
        <p:spPr>
          <a:xfrm>
            <a:off x="13030200" y="28575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990600" y="4411833"/>
            <a:ext cx="11746139" cy="3798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O Mundo era apenas a sombra das ideias puras;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As ideias verdadeiras só podem ser alcançadas através do pensamento, discurso racional e reflexão.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44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80143" y="1648014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Objetivos de Aprendizagem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6CC926E0-3959-4675-8148-EF41C5E56F75}"/>
              </a:ext>
            </a:extLst>
          </p:cNvPr>
          <p:cNvSpPr txBox="1"/>
          <p:nvPr/>
        </p:nvSpPr>
        <p:spPr>
          <a:xfrm>
            <a:off x="762000" y="5143500"/>
            <a:ext cx="105918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pt-PT" sz="2800" spc="189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Compreender o conceito de Ciência;</a:t>
            </a:r>
          </a:p>
          <a:p>
            <a:pPr marL="342900" indent="-342900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pt-PT" sz="2800" spc="189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Compreender o significado de Paradigma;</a:t>
            </a:r>
          </a:p>
          <a:p>
            <a:pPr marL="342900" indent="-342900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pt-PT" sz="2800" spc="189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Identificar  os 3 principais Paradigmas da Ciência;</a:t>
            </a:r>
          </a:p>
          <a:p>
            <a:pPr marL="342900" indent="-342900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pt-PT" sz="2800" spc="189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Compreender a evolução da Ciência ao longo do tempo;</a:t>
            </a:r>
          </a:p>
          <a:p>
            <a:pPr marL="342900" indent="-342900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pt-PT" sz="2800" spc="189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Identificar os grandes protagonistas da Ciência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9BB54026-25BB-41D2-0448-BC8E293D8296}"/>
              </a:ext>
            </a:extLst>
          </p:cNvPr>
          <p:cNvSpPr txBox="1"/>
          <p:nvPr/>
        </p:nvSpPr>
        <p:spPr>
          <a:xfrm>
            <a:off x="228600" y="3557571"/>
            <a:ext cx="13333097" cy="647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PT" sz="3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Após esta aula o estudante deverá ser capaz de :</a:t>
            </a:r>
            <a:endParaRPr lang="en-US" sz="32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70B9512-759B-974F-B409-82AB96E0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4779735"/>
            <a:ext cx="5164001" cy="26508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019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660767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Pensamento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Helénico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Aristóteles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4" r="26364"/>
          <a:stretch/>
        </p:blipFill>
        <p:spPr>
          <a:xfrm>
            <a:off x="13030200" y="28575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1091611" y="3921096"/>
            <a:ext cx="11746139" cy="3798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Pensamento focado na Natureza;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Todas as causas são explicadas através da Natureza.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05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660767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Caracteristicas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Antiga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2" r="25952"/>
          <a:stretch/>
        </p:blipFill>
        <p:spPr>
          <a:xfrm>
            <a:off x="13030200" y="28575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1091611" y="3389297"/>
            <a:ext cx="11746139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Especulativa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Logoteórica</a:t>
            </a: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Contemplativa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Filosófica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91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D455FB3-373E-D93F-371B-289958A68117}"/>
              </a:ext>
            </a:extLst>
          </p:cNvPr>
          <p:cNvSpPr txBox="1"/>
          <p:nvPr/>
        </p:nvSpPr>
        <p:spPr>
          <a:xfrm>
            <a:off x="1600200" y="4576869"/>
            <a:ext cx="8001000" cy="1133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r>
              <a:rPr lang="en-US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Moderna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D72EC40-7B15-5E47-6564-1CCF72F98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1" b="9781"/>
          <a:stretch/>
        </p:blipFill>
        <p:spPr>
          <a:xfrm>
            <a:off x="11125200" y="2388053"/>
            <a:ext cx="5486400" cy="5510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hlinkClick r:id="rId5"/>
            <a:extLst>
              <a:ext uri="{FF2B5EF4-FFF2-40B4-BE49-F238E27FC236}">
                <a16:creationId xmlns:a16="http://schemas.microsoft.com/office/drawing/2014/main" id="{FC69B540-C07C-954D-E05D-E1CF06639B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0" y="8520854"/>
            <a:ext cx="1157625" cy="11602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6F3F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785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207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Circunstâncias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que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levaram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Impulso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Moderna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3" r="29483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99161" y="3891870"/>
            <a:ext cx="11746139" cy="5090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Com o Renascimento, os tesouros da biblioteca de Alexandria difundem-se por toda a parte;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A posição da igreja face à investigação das Ciências Naturais;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Fundação de Academias Cientificas;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A Ciência deixa de ser “pura” e passa a ser aplicada;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Aparecimento da imprensa</a:t>
            </a: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4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207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Aspetos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que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contribuiram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para 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evolução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Moderna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r="34831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99161" y="3891870"/>
            <a:ext cx="11746139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Início da ligação entre Ciência e Tecnologia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Formulação de métodos para o avanço de diversos ramos da Ciência e pensamento Cientifico;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Novo ambiente intelectual representado pelas Sociedades Cientificas</a:t>
            </a: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668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a Técnica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r="22664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99161" y="2800525"/>
            <a:ext cx="11864339" cy="6117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435059"/>
                </a:solidFill>
                <a:latin typeface="Helvetica" panose="020B0604020202020204" pitchFamily="34" charset="0"/>
              </a:rPr>
              <a:t>A ausência de instrumentos adequados foi um fator limitativo para a evolução do conhecimento cientifico;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435059"/>
                </a:solidFill>
                <a:latin typeface="Helvetica" panose="020B0604020202020204" pitchFamily="34" charset="0"/>
              </a:rPr>
              <a:t>Após o Renascimento Cientifico existiu a necessidade de dispor de conhecimento teórico e conhecimento prático para o avanço da Ciência.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435059"/>
                </a:solidFill>
                <a:latin typeface="Helvetica" panose="020B0604020202020204" pitchFamily="34" charset="0"/>
              </a:rPr>
              <a:t>A Técnica passa a incorporar  o conhecimento cientifico e a ciência produtos tecnologicamente apropriados para a sua atividade.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435059"/>
                </a:solidFill>
                <a:latin typeface="Helvetica" panose="020B0604020202020204" pitchFamily="34" charset="0"/>
              </a:rPr>
              <a:t>Tecnologia - é essencialmente atividade modificadora e produtora no mundo (</a:t>
            </a:r>
            <a:r>
              <a:rPr lang="pt-PT" sz="2400" dirty="0" err="1">
                <a:solidFill>
                  <a:srgbClr val="435059"/>
                </a:solidFill>
                <a:latin typeface="Helvetica" panose="020B0604020202020204" pitchFamily="34" charset="0"/>
              </a:rPr>
              <a:t>Hottis</a:t>
            </a:r>
            <a:r>
              <a:rPr lang="pt-PT" sz="2400" dirty="0">
                <a:solidFill>
                  <a:srgbClr val="435059"/>
                </a:solidFill>
                <a:latin typeface="Helvetica" panose="020B0604020202020204" pitchFamily="34" charset="0"/>
              </a:rPr>
              <a:t>, G., 1990)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435059"/>
                </a:solidFill>
                <a:latin typeface="Helvetica" panose="020B0604020202020204" pitchFamily="34" charset="0"/>
              </a:rPr>
              <a:t>Técnica – conhecimento de nível tácito, é a operacionalização dos conhecimentos tecnológicos dirigidos para um dado objeto prático (Caraça, J., 1990 , p. 43)</a:t>
            </a:r>
          </a:p>
        </p:txBody>
      </p:sp>
    </p:spTree>
    <p:extLst>
      <p:ext uri="{BB962C8B-B14F-4D97-AF65-F5344CB8AC3E}">
        <p14:creationId xmlns:p14="http://schemas.microsoft.com/office/powerpoint/2010/main" val="2587747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Principais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Invenções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2" r="25952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83921" y="3169604"/>
            <a:ext cx="11746139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Luneta astronómica desenvolvida por Galileu Galilei;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A 1ª máquina a vapor aperfeiçoada foi feita por James Watt;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Corrente elétrica, por </a:t>
            </a:r>
            <a:r>
              <a:rPr lang="pt-PT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Ohn</a:t>
            </a: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Microscópio por Zacarias Jansen;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Máquina de cálculo por Pascal;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Relógio de Pendulo por </a:t>
            </a:r>
            <a:r>
              <a:rPr lang="pt-PT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Huygens</a:t>
            </a: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17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Caracteristicas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Moderna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r="28958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906877" y="3162300"/>
            <a:ext cx="11746139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Tecnomatemática</a:t>
            </a: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/ Operativa </a:t>
            </a:r>
            <a:r>
              <a:rPr lang="pt-PT" sz="2800" b="0" i="0" dirty="0">
                <a:solidFill>
                  <a:srgbClr val="435059"/>
                </a:solidFill>
                <a:effectLst/>
                <a:latin typeface="Helvetica" panose="020B0604020202020204" pitchFamily="34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b="0" i="0" dirty="0">
                <a:solidFill>
                  <a:srgbClr val="435059"/>
                </a:solidFill>
                <a:effectLst/>
                <a:latin typeface="Helvetica" panose="020B0604020202020204" pitchFamily="34" charset="0"/>
              </a:rPr>
              <a:t>Experimental;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Prática;</a:t>
            </a: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911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D455FB3-373E-D93F-371B-289958A68117}"/>
              </a:ext>
            </a:extLst>
          </p:cNvPr>
          <p:cNvSpPr txBox="1"/>
          <p:nvPr/>
        </p:nvSpPr>
        <p:spPr>
          <a:xfrm>
            <a:off x="1371600" y="3345763"/>
            <a:ext cx="8001000" cy="4826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7200" spc="3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Tecnociência</a:t>
            </a:r>
            <a:r>
              <a:rPr lang="en-US" sz="7200" spc="3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>
              <a:lnSpc>
                <a:spcPts val="9600"/>
              </a:lnSpc>
            </a:pPr>
            <a:r>
              <a:rPr lang="en-US" sz="7200" spc="3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</a:t>
            </a:r>
            <a:r>
              <a:rPr lang="en-US" sz="7200" spc="3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>
              <a:lnSpc>
                <a:spcPts val="9600"/>
              </a:lnSpc>
            </a:pPr>
            <a:r>
              <a:rPr lang="en-US" sz="7200" spc="3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r>
              <a:rPr lang="en-US" sz="7200" spc="3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7200" spc="3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Contemporânea</a:t>
            </a:r>
            <a:r>
              <a:rPr lang="en-US" sz="7200" spc="300" dirty="0">
                <a:solidFill>
                  <a:schemeClr val="tx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D72EC40-7B15-5E47-6564-1CCF72F98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1" b="9781"/>
          <a:stretch/>
        </p:blipFill>
        <p:spPr>
          <a:xfrm>
            <a:off x="11125200" y="2388053"/>
            <a:ext cx="5486400" cy="5510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422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Tecnociência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6" r="27936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83921" y="3169604"/>
            <a:ext cx="11746139" cy="6394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Refere-se a dois aspetos diferentes, mas estreitamente ligados : </a:t>
            </a: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Indica o período em que as diferentes investigações científicas foram realizadas.</a:t>
            </a:r>
          </a:p>
          <a:p>
            <a:pPr lvl="1"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 A partir do início do século XX, o paradigma científico muda, assim como o método, quando Heisenberg descobre o princípio da indeterminação, considera-se primeiro que a natureza pode ser descontínua e não fixa.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C0C0D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6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80143" y="1648014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Evolução da Ciência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Multimédia Online 2" title="Development of Science and Technology">
            <a:hlinkClick r:id="" action="ppaction://media"/>
            <a:extLst>
              <a:ext uri="{FF2B5EF4-FFF2-40B4-BE49-F238E27FC236}">
                <a16:creationId xmlns:a16="http://schemas.microsoft.com/office/drawing/2014/main" id="{EE46B36B-F684-9E06-337F-CD0E7E0AA8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191000" y="3332418"/>
            <a:ext cx="9392156" cy="5306568"/>
          </a:xfrm>
          <a:prstGeom prst="rect">
            <a:avLst/>
          </a:prstGeom>
        </p:spPr>
      </p:pic>
      <p:pic>
        <p:nvPicPr>
          <p:cNvPr id="6" name="Imagem 5">
            <a:hlinkClick r:id="rId6"/>
            <a:extLst>
              <a:ext uri="{FF2B5EF4-FFF2-40B4-BE49-F238E27FC236}">
                <a16:creationId xmlns:a16="http://schemas.microsoft.com/office/drawing/2014/main" id="{AA447311-1A34-39E9-8578-FDF9A2BE46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8496300"/>
            <a:ext cx="1038734" cy="1041055"/>
          </a:xfrm>
          <a:prstGeom prst="round2DiagRect">
            <a:avLst>
              <a:gd name="adj1" fmla="val 16667"/>
              <a:gd name="adj2" fmla="val 23794"/>
            </a:avLst>
          </a:prstGeom>
          <a:ln w="88900" cap="sq">
            <a:solidFill>
              <a:srgbClr val="37D5E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64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Caracteristicas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Tecnociência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7" r="29927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83921" y="3169604"/>
            <a:ext cx="11460479" cy="3891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“Tecnicização da ciência , cientificização da técnica “ (</a:t>
            </a:r>
            <a:r>
              <a:rPr lang="pt-PT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Hottis</a:t>
            </a: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, G. , 1990, p. 14)</a:t>
            </a:r>
          </a:p>
          <a:p>
            <a:pPr lvl="1">
              <a:lnSpc>
                <a:spcPct val="150000"/>
              </a:lnSpc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A Ciência </a:t>
            </a:r>
            <a:r>
              <a:rPr lang="pt-PT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Contemporârea</a:t>
            </a: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 é Tecnológica e Tecnocientífica .</a:t>
            </a:r>
          </a:p>
          <a:p>
            <a:pPr lvl="1">
              <a:lnSpc>
                <a:spcPct val="150000"/>
              </a:lnSpc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Ciência e Tecnologia estão totalmente emaranhadas.</a:t>
            </a:r>
          </a:p>
          <a:p>
            <a:pPr lvl="1">
              <a:lnSpc>
                <a:spcPct val="150000"/>
              </a:lnSpc>
            </a:pPr>
            <a:endParaRPr lang="pt-PT" sz="3200" dirty="0">
              <a:solidFill>
                <a:srgbClr val="0070C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90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Caracteristicas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Tecnociência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7" r="29927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83921" y="3169604"/>
            <a:ext cx="11460479" cy="719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b="1" i="0" dirty="0">
                <a:solidFill>
                  <a:srgbClr val="0A0000"/>
                </a:solidFill>
                <a:effectLst/>
                <a:latin typeface="Open Sans" panose="020B0606030504020204" pitchFamily="34" charset="0"/>
              </a:rPr>
              <a:t>Indeterminismo</a:t>
            </a:r>
          </a:p>
          <a:p>
            <a:pPr algn="l"/>
            <a:endParaRPr lang="pt-PT" sz="2800" dirty="0">
              <a:solidFill>
                <a:srgbClr val="0A0000"/>
              </a:solidFill>
              <a:latin typeface="Open Sans" panose="020B0606030504020204" pitchFamily="34" charset="0"/>
            </a:endParaRPr>
          </a:p>
          <a:p>
            <a:r>
              <a:rPr lang="pt-PT" sz="2200" dirty="0">
                <a:solidFill>
                  <a:srgbClr val="435059"/>
                </a:solidFill>
                <a:latin typeface="Helvetica" panose="020B0604020202020204" pitchFamily="34" charset="0"/>
              </a:rPr>
              <a:t>Pela primeira vez, a ciência argumenta que a natureza pode ser descontínua e não algo fácil de estudar.</a:t>
            </a:r>
          </a:p>
          <a:p>
            <a:r>
              <a:rPr lang="pt-PT" sz="2200" dirty="0">
                <a:solidFill>
                  <a:srgbClr val="435059"/>
                </a:solidFill>
                <a:latin typeface="Helvetica" panose="020B0604020202020204" pitchFamily="34" charset="0"/>
              </a:rPr>
              <a:t>Isso  opunha-se  ao determinismo científico, que pensava que todas as especificidades de qualquer fenómeno podiam ser descritas.</a:t>
            </a:r>
          </a:p>
          <a:p>
            <a:pPr algn="l"/>
            <a:endParaRPr lang="pt-PT" sz="2800" b="0" i="0" dirty="0">
              <a:solidFill>
                <a:srgbClr val="0C0C0D"/>
              </a:solidFill>
              <a:effectLst/>
              <a:latin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b="1" i="0" dirty="0">
                <a:solidFill>
                  <a:srgbClr val="0A0000"/>
                </a:solidFill>
                <a:effectLst/>
                <a:latin typeface="Open Sans" panose="020B0606030504020204" pitchFamily="34" charset="0"/>
              </a:rPr>
              <a:t>A sorte como parte fundamental</a:t>
            </a:r>
          </a:p>
          <a:p>
            <a:pPr algn="l"/>
            <a:endParaRPr lang="pt-PT" sz="2400" b="0" i="0" dirty="0">
              <a:solidFill>
                <a:srgbClr val="0A0000"/>
              </a:solidFill>
              <a:effectLst/>
              <a:latin typeface="Open Sans" panose="020B0606030504020204" pitchFamily="34" charset="0"/>
            </a:endParaRPr>
          </a:p>
          <a:p>
            <a:r>
              <a:rPr lang="pt-PT" sz="2200" dirty="0">
                <a:solidFill>
                  <a:srgbClr val="435059"/>
                </a:solidFill>
                <a:latin typeface="Helvetica" panose="020B0604020202020204" pitchFamily="34" charset="0"/>
              </a:rPr>
              <a:t>A ciência contemporânea acaba por reconhecer que não há regras ao fazer uma descoberta, ou seja,  diferentes caminhos podem ser seguidos para alcançar a meta.</a:t>
            </a:r>
          </a:p>
          <a:p>
            <a:endParaRPr lang="pt-PT" sz="20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PT" sz="2400" b="1" dirty="0">
                <a:solidFill>
                  <a:srgbClr val="0A0000"/>
                </a:solidFill>
                <a:latin typeface="Open Sans" panose="020B0606030504020204" pitchFamily="34" charset="0"/>
              </a:rPr>
              <a:t>Relativismo</a:t>
            </a:r>
          </a:p>
          <a:p>
            <a:pPr algn="l"/>
            <a:endParaRPr lang="pt-PT" sz="2400" b="1" dirty="0">
              <a:solidFill>
                <a:srgbClr val="0A0000"/>
              </a:solidFill>
              <a:latin typeface="Open Sans" panose="020B0606030504020204" pitchFamily="34" charset="0"/>
            </a:endParaRPr>
          </a:p>
          <a:p>
            <a:r>
              <a:rPr lang="pt-PT" sz="2200" dirty="0">
                <a:solidFill>
                  <a:srgbClr val="435059"/>
                </a:solidFill>
                <a:latin typeface="Helvetica" panose="020B0604020202020204" pitchFamily="34" charset="0"/>
              </a:rPr>
              <a:t>Com o surgimento da ciência contemporânea, paramos de falar sobre termos absolutos. </a:t>
            </a:r>
          </a:p>
          <a:p>
            <a:r>
              <a:rPr lang="pt-PT" sz="2200" dirty="0">
                <a:solidFill>
                  <a:srgbClr val="435059"/>
                </a:solidFill>
                <a:latin typeface="Helvetica" panose="020B0604020202020204" pitchFamily="34" charset="0"/>
              </a:rPr>
              <a:t>Por um lado, enfatiza como o fator humano afeta ao conduzir experiências. Por outro, a subjetividade passa a ter importância na análise dos resultados.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400" b="0" i="0" dirty="0">
              <a:solidFill>
                <a:srgbClr val="0C0C0D"/>
              </a:solidFill>
              <a:effectLst/>
              <a:latin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C0C0D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354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Principais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Teorias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Tecnociência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2" r="23152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99161" y="4762500"/>
            <a:ext cx="11603308" cy="3809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Albert</a:t>
            </a: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 Einstein – Teoria da Relatividade;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Werner Heisenberg – Principio da Incerteza.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Karl Popper -  Principio da Falsificação ou da Refutação</a:t>
            </a:r>
          </a:p>
          <a:p>
            <a:pPr lvl="1">
              <a:lnSpc>
                <a:spcPct val="150000"/>
              </a:lnSpc>
            </a:pPr>
            <a:endParaRPr lang="pt-PT" sz="32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400" b="0" i="0" dirty="0">
              <a:solidFill>
                <a:srgbClr val="0C0C0D"/>
              </a:solidFill>
              <a:effectLst/>
              <a:latin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C0C0D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82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1611" y="1264661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Principais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desenvolvimentos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D44F8-AC76-DD37-D121-CBE164AEF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2" r="27942"/>
          <a:stretch/>
        </p:blipFill>
        <p:spPr>
          <a:xfrm>
            <a:off x="13411200" y="3009900"/>
            <a:ext cx="4411978" cy="6154413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99161" y="3585016"/>
            <a:ext cx="11460479" cy="1593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endParaRPr lang="pt-PT" sz="20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400" b="0" i="0" dirty="0">
              <a:solidFill>
                <a:srgbClr val="0C0C0D"/>
              </a:solidFill>
              <a:effectLst/>
              <a:latin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C0C0D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DFCE7A-AD66-C5E4-C6BA-725DFCCFB09A}"/>
              </a:ext>
            </a:extLst>
          </p:cNvPr>
          <p:cNvSpPr txBox="1"/>
          <p:nvPr/>
        </p:nvSpPr>
        <p:spPr>
          <a:xfrm>
            <a:off x="1752600" y="3296840"/>
            <a:ext cx="915092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1910 mapeamento de um gene a um cromossoma -  Morgan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1911 descoberta da supercondutividade - Onnes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1915 teoria da relatividade - Einstein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1923 natureza das galáxias - Hubble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1928 descoberta de penicilina - Fleming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1932 descoberta do neutrão - Chadwick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1931 primeiro microscópio eletrônico - Ruska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1935 escala de magnitude para terramotos por Charles Francis Richter e Beno Gutenberg 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1939 descoberta da fissão nuclear - Meitner &amp; Frisch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1947 invenção do transistor - Shockley, bardeen e Brattain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1952 primeira vacina contra o Pólio - Salk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1957 supercondutividade é explicada - Bardeen, Cooper e Schrieffer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1936 máquina de Turing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1958 invenção do Circuito Integrado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1980 descoberta da Web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5059"/>
                </a:solidFill>
                <a:latin typeface="Helvetica" panose="020B0604020202020204" pitchFamily="34" charset="0"/>
              </a:rPr>
              <a:t>2020 Primeira Vacina contra o Covid 19.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1353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33600" y="1893658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Principais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Protagonistas</a:t>
            </a:r>
            <a:r>
              <a:rPr lang="en-US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48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99161" y="3585016"/>
            <a:ext cx="11460479" cy="1593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endParaRPr lang="pt-PT" sz="20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400" b="0" i="0" dirty="0">
              <a:solidFill>
                <a:srgbClr val="0C0C0D"/>
              </a:solidFill>
              <a:effectLst/>
              <a:latin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C0C0D"/>
              </a:solidFill>
              <a:latin typeface="Open Sans" panose="020B0606030504020204" pitchFamily="34" charset="0"/>
            </a:endParaRPr>
          </a:p>
        </p:txBody>
      </p:sp>
      <p:pic>
        <p:nvPicPr>
          <p:cNvPr id="2" name="Multimédia Online 1" title="Evolução da Ciência: Introdução à Engenharia (FEG/ Unesp)">
            <a:hlinkClick r:id="" action="ppaction://media"/>
            <a:extLst>
              <a:ext uri="{FF2B5EF4-FFF2-40B4-BE49-F238E27FC236}">
                <a16:creationId xmlns:a16="http://schemas.microsoft.com/office/drawing/2014/main" id="{17E5F940-FEA4-58B7-7ED2-C9BDFDD674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670104" y="4193712"/>
            <a:ext cx="7884934" cy="4454988"/>
          </a:xfrm>
          <a:prstGeom prst="rect">
            <a:avLst/>
          </a:prstGeom>
        </p:spPr>
      </p:pic>
      <p:pic>
        <p:nvPicPr>
          <p:cNvPr id="10" name="Imagem 9">
            <a:hlinkClick r:id="rId6"/>
            <a:extLst>
              <a:ext uri="{FF2B5EF4-FFF2-40B4-BE49-F238E27FC236}">
                <a16:creationId xmlns:a16="http://schemas.microsoft.com/office/drawing/2014/main" id="{B6DC159E-AFFC-5EA9-5781-F270C31DB0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600" y="8496300"/>
            <a:ext cx="1038734" cy="1041055"/>
          </a:xfrm>
          <a:prstGeom prst="round2DiagRect">
            <a:avLst>
              <a:gd name="adj1" fmla="val 16667"/>
              <a:gd name="adj2" fmla="val 23794"/>
            </a:avLst>
          </a:prstGeom>
          <a:ln w="88900" cap="sq">
            <a:solidFill>
              <a:srgbClr val="37D5E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768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117461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99161" y="3585016"/>
            <a:ext cx="11460479" cy="1593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endParaRPr lang="pt-PT" sz="20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400" b="0" i="0" dirty="0">
              <a:solidFill>
                <a:srgbClr val="0C0C0D"/>
              </a:solidFill>
              <a:effectLst/>
              <a:latin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C0C0D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780DE67C-93C0-1250-5354-3E778C57FB1F}"/>
              </a:ext>
            </a:extLst>
          </p:cNvPr>
          <p:cNvSpPr txBox="1"/>
          <p:nvPr/>
        </p:nvSpPr>
        <p:spPr>
          <a:xfrm>
            <a:off x="2615792" y="3443052"/>
            <a:ext cx="911900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37D5E4"/>
                </a:solidFill>
                <a:latin typeface="Bodoni FLF Bold"/>
              </a:rPr>
              <a:t> </a:t>
            </a:r>
            <a:r>
              <a:rPr lang="en-US" sz="80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Quiz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C86C8FD-1383-6F5D-5DA5-352D9286D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r="16995"/>
          <a:stretch/>
        </p:blipFill>
        <p:spPr>
          <a:xfrm>
            <a:off x="9473792" y="1918712"/>
            <a:ext cx="4988333" cy="5510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6F3F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104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1C0E7CA-955E-0237-9D5D-9F938993A083}"/>
              </a:ext>
            </a:extLst>
          </p:cNvPr>
          <p:cNvSpPr txBox="1"/>
          <p:nvPr/>
        </p:nvSpPr>
        <p:spPr>
          <a:xfrm>
            <a:off x="899161" y="3921096"/>
            <a:ext cx="3901439" cy="185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800" b="0" i="0" dirty="0">
              <a:solidFill>
                <a:srgbClr val="435059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D57555C-963B-C382-2EE6-A092C8F9A8FC}"/>
              </a:ext>
            </a:extLst>
          </p:cNvPr>
          <p:cNvSpPr txBox="1"/>
          <p:nvPr/>
        </p:nvSpPr>
        <p:spPr>
          <a:xfrm>
            <a:off x="899161" y="3585016"/>
            <a:ext cx="11460479" cy="1593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endParaRPr lang="pt-PT" sz="20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400" b="0" i="0" dirty="0">
              <a:solidFill>
                <a:srgbClr val="0C0C0D"/>
              </a:solidFill>
              <a:effectLst/>
              <a:latin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2800" dirty="0">
              <a:solidFill>
                <a:srgbClr val="0C0C0D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9C53ADF-E357-3CB3-6B54-E8F008C1F428}"/>
              </a:ext>
            </a:extLst>
          </p:cNvPr>
          <p:cNvSpPr txBox="1"/>
          <p:nvPr/>
        </p:nvSpPr>
        <p:spPr>
          <a:xfrm>
            <a:off x="990600" y="3619570"/>
            <a:ext cx="5943600" cy="2364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Referências</a:t>
            </a:r>
            <a:r>
              <a:rPr lang="en-US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Bibliográficas</a:t>
            </a:r>
            <a:endParaRPr lang="en-US" sz="72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10BCF43-1822-F826-936C-3334EA5B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r="24261"/>
          <a:stretch/>
        </p:blipFill>
        <p:spPr>
          <a:xfrm>
            <a:off x="10820400" y="2803489"/>
            <a:ext cx="4343400" cy="43627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6F3F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571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571500"/>
            <a:ext cx="7944113" cy="131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8800" spc="300" dirty="0" err="1">
                <a:solidFill>
                  <a:srgbClr val="3849A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Referências</a:t>
            </a:r>
            <a:endParaRPr lang="en-US" sz="10000" spc="300" dirty="0">
              <a:solidFill>
                <a:srgbClr val="3849A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05F1D4-3F2D-C409-570F-0220B0B1BF92}"/>
              </a:ext>
            </a:extLst>
          </p:cNvPr>
          <p:cNvSpPr txBox="1"/>
          <p:nvPr/>
        </p:nvSpPr>
        <p:spPr>
          <a:xfrm>
            <a:off x="914400" y="2400300"/>
            <a:ext cx="15773400" cy="787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Hottois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, G. (1990). O paradigma Bioético. Novas Tecnologias (pp. 05-22)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Köche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, J. (2015) Fundamentos de Metodologia Científica. </a:t>
            </a: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Slideshare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 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https://www.slideshare.net/nicemaracardoso/cincia-mtodos-e-paradigmas</a:t>
            </a: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Treinamento24 (n.d.). Treinamento24 recuperado Março 23, 2022 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https://treinamento24.com/library/lecture/read/207705-o-que-e-a-ciencia-antiga</a:t>
            </a: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Paixão, T. (2014). Ciência antiga e medieval. [</a:t>
            </a: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Slideshare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]. 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https://www.slideshare.net/ThayroSoaresdaPaixo/cincia-antiga-e-medieval</a:t>
            </a: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Fernandes, C. (</a:t>
            </a: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nd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). O nascimento da Ciência Moderna História do Mundo.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https://www.historiadomundo.com.br/idade-moderna/o-nascimento-ciencia-moderna.htm</a:t>
            </a: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ISC Instituto de Sensibilização Consciencial (2017, agosto 4) Você sabe o que é Paradigma?. [Ficheiro de Vídeo].Youtube. 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https://www.youtube.com/watch?v=f_zTkwbIDrY</a:t>
            </a: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HISTÓRIA EM TÓPICOS - Prof. </a:t>
            </a: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DavidBandian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(2021, Janeiro 20) O SURGIMENTO DA CIÊNCIA MODERNA. [Ficheiro de Vídeo].Youtube.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https://www.youtube.com/watch?v=95qxRCChRTs</a:t>
            </a: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Isto não é Filosofia (2020,Setembro 17) A REVOLUÇÃO CIENTÍFICA e a CIÊNCIA MODERNA | Introdução à Filosofia Moderna | História da Filosofia [Ficheiro de </a:t>
            </a: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Video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].Youtube.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https://www.youtube.com/watch?v=VO8mCBrCADU&amp;t=1s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Professor </a:t>
            </a: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Hevandrus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 (2021,Março 5) A TECNOCIÊNCIA- PROFESSOR HEVANDRUS [Ficheiro de Vídeo].Youtube.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https://www.youtube.com/watch?v=yvgoDQxN38k</a:t>
            </a: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Farherr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, J. (2020, maio, 13). A Objetividade em ciência, os paradigmas e a racionalidade científica. [</a:t>
            </a: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Video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]. Youtube.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https://www.youtube.com/watch?v=VvUn2GGQmR4</a:t>
            </a: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200" dirty="0" err="1">
                <a:solidFill>
                  <a:srgbClr val="0C0C0D"/>
                </a:solidFill>
                <a:latin typeface="Open Sans" panose="020B0606030504020204" pitchFamily="34" charset="0"/>
              </a:rPr>
              <a:t>Cogitans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</a:rPr>
              <a:t>, L.  (2021). Como Surgiu a Filosofia? | A Passagem do Mito ao Logos. [Vídeo]. Youtube. </a:t>
            </a:r>
            <a:r>
              <a:rPr lang="pt-PT" sz="2200" dirty="0">
                <a:solidFill>
                  <a:srgbClr val="0C0C0D"/>
                </a:solidFill>
                <a:latin typeface="Open Sans" panose="020B0606030504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https://www.youtube.com/watch?v=BUoHubmRxxg</a:t>
            </a: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2200" dirty="0">
              <a:solidFill>
                <a:srgbClr val="0C0C0D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0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9BB54026-25BB-41D2-0448-BC8E293D8296}"/>
              </a:ext>
            </a:extLst>
          </p:cNvPr>
          <p:cNvSpPr txBox="1"/>
          <p:nvPr/>
        </p:nvSpPr>
        <p:spPr>
          <a:xfrm>
            <a:off x="990601" y="4308922"/>
            <a:ext cx="10439400" cy="1456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PT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que é a Ciência?</a:t>
            </a:r>
            <a:endParaRPr lang="en-US" sz="72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29551E0-A070-977E-D14E-E1DD6F02B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009900"/>
            <a:ext cx="5486400" cy="5510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029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80143" y="1648014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Ciência é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6CC926E0-3959-4675-8148-EF41C5E56F75}"/>
              </a:ext>
            </a:extLst>
          </p:cNvPr>
          <p:cNvSpPr txBox="1"/>
          <p:nvPr/>
        </p:nvSpPr>
        <p:spPr>
          <a:xfrm>
            <a:off x="685800" y="2803746"/>
            <a:ext cx="11522582" cy="6263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Não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há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uma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definição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única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para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ciência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rgbClr val="435059"/>
              </a:solidFill>
              <a:latin typeface="Helvetica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Segundo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João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Caraça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(1997, p. 11), “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ciência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é um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elemento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indispensável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do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diálogo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interminável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dos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homens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com o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seu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mundo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” (…) é um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conjunto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de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conhecimentos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de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conhecimentos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validados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respeitantes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às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disciplinas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cujo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objeto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radica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na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interação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com o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mundo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«natural» (…) o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conhecimento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que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circula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na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comunidade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no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decurso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da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atividade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profissional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(…)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uma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coleção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de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respostas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,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uma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maneira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pr´pria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de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conjecturar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sobre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 a </a:t>
            </a:r>
            <a:r>
              <a:rPr lang="en-US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realidade</a:t>
            </a:r>
            <a:r>
              <a:rPr lang="en-US" sz="2800" dirty="0">
                <a:solidFill>
                  <a:srgbClr val="435059"/>
                </a:solidFill>
                <a:latin typeface="Helvetica" panose="020B0604020202020204" pitchFamily="34" charset="0"/>
              </a:rPr>
              <a:t>”</a:t>
            </a:r>
          </a:p>
          <a:p>
            <a:pPr>
              <a:lnSpc>
                <a:spcPts val="3779"/>
              </a:lnSpc>
            </a:pPr>
            <a:endParaRPr lang="pt-PT" sz="2800" spc="189" dirty="0">
              <a:solidFill>
                <a:schemeClr val="accent1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26D1B48-7A53-AD16-AD74-3413C3E67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140" y="4076356"/>
            <a:ext cx="4648200" cy="3098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57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9BB54026-25BB-41D2-0448-BC8E293D8296}"/>
              </a:ext>
            </a:extLst>
          </p:cNvPr>
          <p:cNvSpPr txBox="1"/>
          <p:nvPr/>
        </p:nvSpPr>
        <p:spPr>
          <a:xfrm>
            <a:off x="990601" y="4308922"/>
            <a:ext cx="10439400" cy="1456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PT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que é um Paradigma?</a:t>
            </a:r>
            <a:endParaRPr lang="en-US" sz="72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00DEF-7916-33A4-72FA-B97E2FC55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r="5200"/>
          <a:stretch/>
        </p:blipFill>
        <p:spPr>
          <a:xfrm>
            <a:off x="12923518" y="3653935"/>
            <a:ext cx="4373881" cy="43934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hlinkClick r:id="rId5"/>
            <a:extLst>
              <a:ext uri="{FF2B5EF4-FFF2-40B4-BE49-F238E27FC236}">
                <a16:creationId xmlns:a16="http://schemas.microsoft.com/office/drawing/2014/main" id="{D441101C-E5B2-AB6F-81A3-134E637A3E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032" y="8750851"/>
            <a:ext cx="1038734" cy="1041055"/>
          </a:xfrm>
          <a:prstGeom prst="round2DiagRect">
            <a:avLst>
              <a:gd name="adj1" fmla="val 16667"/>
              <a:gd name="adj2" fmla="val 23794"/>
            </a:avLst>
          </a:prstGeom>
          <a:ln w="88900" cap="sq">
            <a:solidFill>
              <a:srgbClr val="37D5E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71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80143" y="1648014"/>
            <a:ext cx="13333097" cy="97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48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 Paradigma é</a:t>
            </a:r>
            <a:endParaRPr lang="en-US" sz="48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6CC926E0-3959-4675-8148-EF41C5E56F75}"/>
              </a:ext>
            </a:extLst>
          </p:cNvPr>
          <p:cNvSpPr txBox="1"/>
          <p:nvPr/>
        </p:nvSpPr>
        <p:spPr>
          <a:xfrm>
            <a:off x="914400" y="4686300"/>
            <a:ext cx="10896600" cy="1909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Arial" panose="020B0604020202020204" pitchFamily="34" charset="0"/>
              <a:buChar char="•"/>
            </a:pP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Paradigmas são as realizações cientificas universalmente reconhecidas que, durante algum tempo, fornecem problemas e soluções modelares para uma comunidade de praticantes de uma ciência” (</a:t>
            </a:r>
            <a:r>
              <a:rPr lang="pt-PT" sz="2800" dirty="0" err="1">
                <a:solidFill>
                  <a:srgbClr val="435059"/>
                </a:solidFill>
                <a:latin typeface="Helvetica" panose="020B0604020202020204" pitchFamily="34" charset="0"/>
              </a:rPr>
              <a:t>Kuhn</a:t>
            </a:r>
            <a:r>
              <a:rPr lang="pt-PT" sz="2800" dirty="0">
                <a:solidFill>
                  <a:srgbClr val="435059"/>
                </a:solidFill>
                <a:latin typeface="Helvetica" panose="020B0604020202020204" pitchFamily="34" charset="0"/>
              </a:rPr>
              <a:t>, 1991, p.13).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26D1B48-7A53-AD16-AD74-3413C3E67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140" y="4381500"/>
            <a:ext cx="4648200" cy="3098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677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D455FB3-373E-D93F-371B-289958A68117}"/>
              </a:ext>
            </a:extLst>
          </p:cNvPr>
          <p:cNvSpPr txBox="1"/>
          <p:nvPr/>
        </p:nvSpPr>
        <p:spPr>
          <a:xfrm>
            <a:off x="1371600" y="3345763"/>
            <a:ext cx="8001000" cy="3595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</a:t>
            </a:r>
            <a:r>
              <a:rPr lang="en-US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Grandes </a:t>
            </a: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Paradigmas</a:t>
            </a:r>
            <a:r>
              <a:rPr lang="en-US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endParaRPr lang="en-US" sz="72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D72EC40-7B15-5E47-6564-1CCF72F98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1" b="9781"/>
          <a:stretch/>
        </p:blipFill>
        <p:spPr>
          <a:xfrm>
            <a:off x="11125200" y="2388053"/>
            <a:ext cx="5486400" cy="5510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378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extLst>
              <a:ext uri="{FF2B5EF4-FFF2-40B4-BE49-F238E27FC236}">
                <a16:creationId xmlns:a16="http://schemas.microsoft.com/office/drawing/2014/main" id="{F789725A-84C3-4921-8A00-5930502A45AE}"/>
              </a:ext>
            </a:extLst>
          </p:cNvPr>
          <p:cNvSpPr txBox="1"/>
          <p:nvPr/>
        </p:nvSpPr>
        <p:spPr>
          <a:xfrm>
            <a:off x="-14287" y="9681065"/>
            <a:ext cx="1828800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ISTEC do Porto | </a:t>
            </a:r>
            <a:r>
              <a:rPr lang="pt-PT" sz="1200" spc="189" dirty="0">
                <a:solidFill>
                  <a:srgbClr val="20202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Instituto Superior de Tecnologias Avançadas do Porto</a:t>
            </a:r>
            <a:endParaRPr lang="en-US" sz="1200" spc="189" dirty="0">
              <a:solidFill>
                <a:srgbClr val="20202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4F992-E923-4C7E-B531-074101B4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5" y="483738"/>
            <a:ext cx="2728156" cy="6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A0A07D07-6DCE-950F-0086-7599B38F829A}"/>
              </a:ext>
            </a:extLst>
          </p:cNvPr>
          <p:cNvSpPr/>
          <p:nvPr/>
        </p:nvSpPr>
        <p:spPr>
          <a:xfrm>
            <a:off x="-14287" y="5135430"/>
            <a:ext cx="18287999" cy="1524000"/>
          </a:xfrm>
          <a:custGeom>
            <a:avLst/>
            <a:gdLst>
              <a:gd name="connsiteX0" fmla="*/ 15176814 w 18287999"/>
              <a:gd name="connsiteY0" fmla="*/ 895350 h 1524000"/>
              <a:gd name="connsiteX1" fmla="*/ 15402277 w 18287999"/>
              <a:gd name="connsiteY1" fmla="*/ 895350 h 1524000"/>
              <a:gd name="connsiteX2" fmla="*/ 15428225 w 18287999"/>
              <a:gd name="connsiteY2" fmla="*/ 973461 h 1524000"/>
              <a:gd name="connsiteX3" fmla="*/ 15963899 w 18287999"/>
              <a:gd name="connsiteY3" fmla="*/ 1305260 h 1524000"/>
              <a:gd name="connsiteX4" fmla="*/ 16499573 w 18287999"/>
              <a:gd name="connsiteY4" fmla="*/ 973461 h 1524000"/>
              <a:gd name="connsiteX5" fmla="*/ 16525521 w 18287999"/>
              <a:gd name="connsiteY5" fmla="*/ 895350 h 1524000"/>
              <a:gd name="connsiteX6" fmla="*/ 16750984 w 18287999"/>
              <a:gd name="connsiteY6" fmla="*/ 895350 h 1524000"/>
              <a:gd name="connsiteX7" fmla="*/ 16747744 w 18287999"/>
              <a:gd name="connsiteY7" fmla="*/ 915570 h 1524000"/>
              <a:gd name="connsiteX8" fmla="*/ 15963899 w 18287999"/>
              <a:gd name="connsiteY8" fmla="*/ 1524000 h 1524000"/>
              <a:gd name="connsiteX9" fmla="*/ 15180054 w 18287999"/>
              <a:gd name="connsiteY9" fmla="*/ 915570 h 1524000"/>
              <a:gd name="connsiteX10" fmla="*/ 16757090 w 18287999"/>
              <a:gd name="connsiteY10" fmla="*/ 666750 h 1524000"/>
              <a:gd name="connsiteX11" fmla="*/ 18287999 w 18287999"/>
              <a:gd name="connsiteY11" fmla="*/ 666750 h 1524000"/>
              <a:gd name="connsiteX12" fmla="*/ 18287999 w 18287999"/>
              <a:gd name="connsiteY12" fmla="*/ 895350 h 1524000"/>
              <a:gd name="connsiteX13" fmla="*/ 16750985 w 18287999"/>
              <a:gd name="connsiteY13" fmla="*/ 895350 h 1524000"/>
              <a:gd name="connsiteX14" fmla="*/ 16759869 w 18287999"/>
              <a:gd name="connsiteY14" fmla="*/ 839910 h 1524000"/>
              <a:gd name="connsiteX15" fmla="*/ 16764000 w 18287999"/>
              <a:gd name="connsiteY15" fmla="*/ 762000 h 1524000"/>
              <a:gd name="connsiteX16" fmla="*/ 16759869 w 18287999"/>
              <a:gd name="connsiteY16" fmla="*/ 684090 h 1524000"/>
              <a:gd name="connsiteX17" fmla="*/ 9937189 w 18287999"/>
              <a:gd name="connsiteY17" fmla="*/ 666750 h 1524000"/>
              <a:gd name="connsiteX18" fmla="*/ 15170709 w 18287999"/>
              <a:gd name="connsiteY18" fmla="*/ 666750 h 1524000"/>
              <a:gd name="connsiteX19" fmla="*/ 15167930 w 18287999"/>
              <a:gd name="connsiteY19" fmla="*/ 684090 h 1524000"/>
              <a:gd name="connsiteX20" fmla="*/ 15163799 w 18287999"/>
              <a:gd name="connsiteY20" fmla="*/ 762000 h 1524000"/>
              <a:gd name="connsiteX21" fmla="*/ 15167930 w 18287999"/>
              <a:gd name="connsiteY21" fmla="*/ 839910 h 1524000"/>
              <a:gd name="connsiteX22" fmla="*/ 15176814 w 18287999"/>
              <a:gd name="connsiteY22" fmla="*/ 895350 h 1524000"/>
              <a:gd name="connsiteX23" fmla="*/ 9931084 w 18287999"/>
              <a:gd name="connsiteY23" fmla="*/ 895350 h 1524000"/>
              <a:gd name="connsiteX24" fmla="*/ 9939968 w 18287999"/>
              <a:gd name="connsiteY24" fmla="*/ 839910 h 1524000"/>
              <a:gd name="connsiteX25" fmla="*/ 9944099 w 18287999"/>
              <a:gd name="connsiteY25" fmla="*/ 762000 h 1524000"/>
              <a:gd name="connsiteX26" fmla="*/ 9939968 w 18287999"/>
              <a:gd name="connsiteY26" fmla="*/ 684090 h 1524000"/>
              <a:gd name="connsiteX27" fmla="*/ 0 w 18287999"/>
              <a:gd name="connsiteY27" fmla="*/ 666750 h 1524000"/>
              <a:gd name="connsiteX28" fmla="*/ 1530910 w 18287999"/>
              <a:gd name="connsiteY28" fmla="*/ 666750 h 1524000"/>
              <a:gd name="connsiteX29" fmla="*/ 1528131 w 18287999"/>
              <a:gd name="connsiteY29" fmla="*/ 684090 h 1524000"/>
              <a:gd name="connsiteX30" fmla="*/ 1524000 w 18287999"/>
              <a:gd name="connsiteY30" fmla="*/ 762000 h 1524000"/>
              <a:gd name="connsiteX31" fmla="*/ 1528131 w 18287999"/>
              <a:gd name="connsiteY31" fmla="*/ 839910 h 1524000"/>
              <a:gd name="connsiteX32" fmla="*/ 1537015 w 18287999"/>
              <a:gd name="connsiteY32" fmla="*/ 895350 h 1524000"/>
              <a:gd name="connsiteX33" fmla="*/ 1762478 w 18287999"/>
              <a:gd name="connsiteY33" fmla="*/ 895350 h 1524000"/>
              <a:gd name="connsiteX34" fmla="*/ 1788426 w 18287999"/>
              <a:gd name="connsiteY34" fmla="*/ 973461 h 1524000"/>
              <a:gd name="connsiteX35" fmla="*/ 2324100 w 18287999"/>
              <a:gd name="connsiteY35" fmla="*/ 1305260 h 1524000"/>
              <a:gd name="connsiteX36" fmla="*/ 2859774 w 18287999"/>
              <a:gd name="connsiteY36" fmla="*/ 973461 h 1524000"/>
              <a:gd name="connsiteX37" fmla="*/ 2885722 w 18287999"/>
              <a:gd name="connsiteY37" fmla="*/ 895350 h 1524000"/>
              <a:gd name="connsiteX38" fmla="*/ 3111185 w 18287999"/>
              <a:gd name="connsiteY38" fmla="*/ 895350 h 1524000"/>
              <a:gd name="connsiteX39" fmla="*/ 3107945 w 18287999"/>
              <a:gd name="connsiteY39" fmla="*/ 915570 h 1524000"/>
              <a:gd name="connsiteX40" fmla="*/ 2324100 w 18287999"/>
              <a:gd name="connsiteY40" fmla="*/ 1524000 h 1524000"/>
              <a:gd name="connsiteX41" fmla="*/ 1540255 w 18287999"/>
              <a:gd name="connsiteY41" fmla="*/ 915570 h 1524000"/>
              <a:gd name="connsiteX42" fmla="*/ 1537015 w 18287999"/>
              <a:gd name="connsiteY42" fmla="*/ 895350 h 1524000"/>
              <a:gd name="connsiteX43" fmla="*/ 0 w 18287999"/>
              <a:gd name="connsiteY43" fmla="*/ 895350 h 1524000"/>
              <a:gd name="connsiteX44" fmla="*/ 15963899 w 18287999"/>
              <a:gd name="connsiteY44" fmla="*/ 0 h 1524000"/>
              <a:gd name="connsiteX45" fmla="*/ 16747744 w 18287999"/>
              <a:gd name="connsiteY45" fmla="*/ 608430 h 1524000"/>
              <a:gd name="connsiteX46" fmla="*/ 16757089 w 18287999"/>
              <a:gd name="connsiteY46" fmla="*/ 666750 h 1524000"/>
              <a:gd name="connsiteX47" fmla="*/ 16534984 w 18287999"/>
              <a:gd name="connsiteY47" fmla="*/ 666750 h 1524000"/>
              <a:gd name="connsiteX48" fmla="*/ 16533448 w 18287999"/>
              <a:gd name="connsiteY48" fmla="*/ 652514 h 1524000"/>
              <a:gd name="connsiteX49" fmla="*/ 15963899 w 18287999"/>
              <a:gd name="connsiteY49" fmla="*/ 218740 h 1524000"/>
              <a:gd name="connsiteX50" fmla="*/ 15394350 w 18287999"/>
              <a:gd name="connsiteY50" fmla="*/ 652514 h 1524000"/>
              <a:gd name="connsiteX51" fmla="*/ 15392814 w 18287999"/>
              <a:gd name="connsiteY51" fmla="*/ 666750 h 1524000"/>
              <a:gd name="connsiteX52" fmla="*/ 15170709 w 18287999"/>
              <a:gd name="connsiteY52" fmla="*/ 666750 h 1524000"/>
              <a:gd name="connsiteX53" fmla="*/ 15180054 w 18287999"/>
              <a:gd name="connsiteY53" fmla="*/ 608430 h 1524000"/>
              <a:gd name="connsiteX54" fmla="*/ 15963899 w 18287999"/>
              <a:gd name="connsiteY54" fmla="*/ 0 h 1524000"/>
              <a:gd name="connsiteX55" fmla="*/ 9143999 w 18287999"/>
              <a:gd name="connsiteY55" fmla="*/ 0 h 1524000"/>
              <a:gd name="connsiteX56" fmla="*/ 9927844 w 18287999"/>
              <a:gd name="connsiteY56" fmla="*/ 608430 h 1524000"/>
              <a:gd name="connsiteX57" fmla="*/ 9937189 w 18287999"/>
              <a:gd name="connsiteY57" fmla="*/ 666750 h 1524000"/>
              <a:gd name="connsiteX58" fmla="*/ 9715084 w 18287999"/>
              <a:gd name="connsiteY58" fmla="*/ 666750 h 1524000"/>
              <a:gd name="connsiteX59" fmla="*/ 9713548 w 18287999"/>
              <a:gd name="connsiteY59" fmla="*/ 652514 h 1524000"/>
              <a:gd name="connsiteX60" fmla="*/ 9143999 w 18287999"/>
              <a:gd name="connsiteY60" fmla="*/ 218740 h 1524000"/>
              <a:gd name="connsiteX61" fmla="*/ 8574450 w 18287999"/>
              <a:gd name="connsiteY61" fmla="*/ 652514 h 1524000"/>
              <a:gd name="connsiteX62" fmla="*/ 8572914 w 18287999"/>
              <a:gd name="connsiteY62" fmla="*/ 666750 h 1524000"/>
              <a:gd name="connsiteX63" fmla="*/ 8350811 w 18287999"/>
              <a:gd name="connsiteY63" fmla="*/ 666750 h 1524000"/>
              <a:gd name="connsiteX64" fmla="*/ 8360156 w 18287999"/>
              <a:gd name="connsiteY64" fmla="*/ 608430 h 1524000"/>
              <a:gd name="connsiteX65" fmla="*/ 9143999 w 18287999"/>
              <a:gd name="connsiteY65" fmla="*/ 0 h 1524000"/>
              <a:gd name="connsiteX66" fmla="*/ 2324102 w 18287999"/>
              <a:gd name="connsiteY66" fmla="*/ 0 h 1524000"/>
              <a:gd name="connsiteX67" fmla="*/ 3107947 w 18287999"/>
              <a:gd name="connsiteY67" fmla="*/ 608430 h 1524000"/>
              <a:gd name="connsiteX68" fmla="*/ 3117293 w 18287999"/>
              <a:gd name="connsiteY68" fmla="*/ 666750 h 1524000"/>
              <a:gd name="connsiteX69" fmla="*/ 8350810 w 18287999"/>
              <a:gd name="connsiteY69" fmla="*/ 666750 h 1524000"/>
              <a:gd name="connsiteX70" fmla="*/ 8348031 w 18287999"/>
              <a:gd name="connsiteY70" fmla="*/ 684090 h 1524000"/>
              <a:gd name="connsiteX71" fmla="*/ 8343901 w 18287999"/>
              <a:gd name="connsiteY71" fmla="*/ 762000 h 1524000"/>
              <a:gd name="connsiteX72" fmla="*/ 8348031 w 18287999"/>
              <a:gd name="connsiteY72" fmla="*/ 839910 h 1524000"/>
              <a:gd name="connsiteX73" fmla="*/ 8356915 w 18287999"/>
              <a:gd name="connsiteY73" fmla="*/ 895350 h 1524000"/>
              <a:gd name="connsiteX74" fmla="*/ 8582377 w 18287999"/>
              <a:gd name="connsiteY74" fmla="*/ 895350 h 1524000"/>
              <a:gd name="connsiteX75" fmla="*/ 8608325 w 18287999"/>
              <a:gd name="connsiteY75" fmla="*/ 973461 h 1524000"/>
              <a:gd name="connsiteX76" fmla="*/ 9143999 w 18287999"/>
              <a:gd name="connsiteY76" fmla="*/ 1305260 h 1524000"/>
              <a:gd name="connsiteX77" fmla="*/ 9679673 w 18287999"/>
              <a:gd name="connsiteY77" fmla="*/ 973461 h 1524000"/>
              <a:gd name="connsiteX78" fmla="*/ 9705621 w 18287999"/>
              <a:gd name="connsiteY78" fmla="*/ 895350 h 1524000"/>
              <a:gd name="connsiteX79" fmla="*/ 9931084 w 18287999"/>
              <a:gd name="connsiteY79" fmla="*/ 895350 h 1524000"/>
              <a:gd name="connsiteX80" fmla="*/ 9927844 w 18287999"/>
              <a:gd name="connsiteY80" fmla="*/ 915570 h 1524000"/>
              <a:gd name="connsiteX81" fmla="*/ 9143999 w 18287999"/>
              <a:gd name="connsiteY81" fmla="*/ 1524000 h 1524000"/>
              <a:gd name="connsiteX82" fmla="*/ 8360154 w 18287999"/>
              <a:gd name="connsiteY82" fmla="*/ 915570 h 1524000"/>
              <a:gd name="connsiteX83" fmla="*/ 8356914 w 18287999"/>
              <a:gd name="connsiteY83" fmla="*/ 895350 h 1524000"/>
              <a:gd name="connsiteX84" fmla="*/ 3111185 w 18287999"/>
              <a:gd name="connsiteY84" fmla="*/ 895350 h 1524000"/>
              <a:gd name="connsiteX85" fmla="*/ 3120069 w 18287999"/>
              <a:gd name="connsiteY85" fmla="*/ 839910 h 1524000"/>
              <a:gd name="connsiteX86" fmla="*/ 3124200 w 18287999"/>
              <a:gd name="connsiteY86" fmla="*/ 762000 h 1524000"/>
              <a:gd name="connsiteX87" fmla="*/ 3120069 w 18287999"/>
              <a:gd name="connsiteY87" fmla="*/ 684090 h 1524000"/>
              <a:gd name="connsiteX88" fmla="*/ 3117291 w 18287999"/>
              <a:gd name="connsiteY88" fmla="*/ 666750 h 1524000"/>
              <a:gd name="connsiteX89" fmla="*/ 2895187 w 18287999"/>
              <a:gd name="connsiteY89" fmla="*/ 666750 h 1524000"/>
              <a:gd name="connsiteX90" fmla="*/ 2893651 w 18287999"/>
              <a:gd name="connsiteY90" fmla="*/ 652514 h 1524000"/>
              <a:gd name="connsiteX91" fmla="*/ 2324102 w 18287999"/>
              <a:gd name="connsiteY91" fmla="*/ 218740 h 1524000"/>
              <a:gd name="connsiteX92" fmla="*/ 1754553 w 18287999"/>
              <a:gd name="connsiteY92" fmla="*/ 652514 h 1524000"/>
              <a:gd name="connsiteX93" fmla="*/ 1753017 w 18287999"/>
              <a:gd name="connsiteY93" fmla="*/ 666750 h 1524000"/>
              <a:gd name="connsiteX94" fmla="*/ 1530912 w 18287999"/>
              <a:gd name="connsiteY94" fmla="*/ 666750 h 1524000"/>
              <a:gd name="connsiteX95" fmla="*/ 1540257 w 18287999"/>
              <a:gd name="connsiteY95" fmla="*/ 608430 h 1524000"/>
              <a:gd name="connsiteX96" fmla="*/ 2324102 w 18287999"/>
              <a:gd name="connsiteY96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8287999" h="1524000">
                <a:moveTo>
                  <a:pt x="15176814" y="895350"/>
                </a:moveTo>
                <a:lnTo>
                  <a:pt x="15402277" y="895350"/>
                </a:lnTo>
                <a:lnTo>
                  <a:pt x="15428225" y="973461"/>
                </a:lnTo>
                <a:cubicBezTo>
                  <a:pt x="15516481" y="1168446"/>
                  <a:pt x="15723092" y="1305260"/>
                  <a:pt x="15963899" y="1305260"/>
                </a:cubicBezTo>
                <a:cubicBezTo>
                  <a:pt x="16204706" y="1305260"/>
                  <a:pt x="16411317" y="1168446"/>
                  <a:pt x="16499573" y="973461"/>
                </a:cubicBezTo>
                <a:lnTo>
                  <a:pt x="16525521" y="895350"/>
                </a:lnTo>
                <a:lnTo>
                  <a:pt x="16750984" y="895350"/>
                </a:lnTo>
                <a:lnTo>
                  <a:pt x="16747744" y="915570"/>
                </a:lnTo>
                <a:cubicBezTo>
                  <a:pt x="16673137" y="1262800"/>
                  <a:pt x="16350547" y="1524000"/>
                  <a:pt x="15963899" y="1524000"/>
                </a:cubicBezTo>
                <a:cubicBezTo>
                  <a:pt x="15577251" y="1524000"/>
                  <a:pt x="15254661" y="1262800"/>
                  <a:pt x="15180054" y="915570"/>
                </a:cubicBezTo>
                <a:close/>
                <a:moveTo>
                  <a:pt x="16757090" y="666750"/>
                </a:moveTo>
                <a:lnTo>
                  <a:pt x="18287999" y="666750"/>
                </a:lnTo>
                <a:lnTo>
                  <a:pt x="18287999" y="895350"/>
                </a:lnTo>
                <a:lnTo>
                  <a:pt x="16750985" y="895350"/>
                </a:lnTo>
                <a:lnTo>
                  <a:pt x="16759869" y="839910"/>
                </a:lnTo>
                <a:cubicBezTo>
                  <a:pt x="16762601" y="814294"/>
                  <a:pt x="16764000" y="788303"/>
                  <a:pt x="16764000" y="762000"/>
                </a:cubicBezTo>
                <a:cubicBezTo>
                  <a:pt x="16764000" y="735698"/>
                  <a:pt x="16762601" y="709706"/>
                  <a:pt x="16759869" y="684090"/>
                </a:cubicBezTo>
                <a:close/>
                <a:moveTo>
                  <a:pt x="9937189" y="666750"/>
                </a:moveTo>
                <a:lnTo>
                  <a:pt x="15170709" y="666750"/>
                </a:lnTo>
                <a:lnTo>
                  <a:pt x="15167930" y="684090"/>
                </a:lnTo>
                <a:cubicBezTo>
                  <a:pt x="15165198" y="709706"/>
                  <a:pt x="15163799" y="735698"/>
                  <a:pt x="15163799" y="762000"/>
                </a:cubicBezTo>
                <a:cubicBezTo>
                  <a:pt x="15163799" y="788303"/>
                  <a:pt x="15165198" y="814294"/>
                  <a:pt x="15167930" y="839910"/>
                </a:cubicBezTo>
                <a:lnTo>
                  <a:pt x="15176814" y="895350"/>
                </a:lnTo>
                <a:lnTo>
                  <a:pt x="9931084" y="895350"/>
                </a:lnTo>
                <a:lnTo>
                  <a:pt x="9939968" y="839910"/>
                </a:lnTo>
                <a:cubicBezTo>
                  <a:pt x="9942700" y="814294"/>
                  <a:pt x="9944099" y="788303"/>
                  <a:pt x="9944099" y="762000"/>
                </a:cubicBezTo>
                <a:cubicBezTo>
                  <a:pt x="9944099" y="735698"/>
                  <a:pt x="9942700" y="709706"/>
                  <a:pt x="9939968" y="684090"/>
                </a:cubicBezTo>
                <a:close/>
                <a:moveTo>
                  <a:pt x="0" y="666750"/>
                </a:moveTo>
                <a:lnTo>
                  <a:pt x="1530910" y="666750"/>
                </a:lnTo>
                <a:lnTo>
                  <a:pt x="1528131" y="684090"/>
                </a:lnTo>
                <a:cubicBezTo>
                  <a:pt x="1525399" y="709706"/>
                  <a:pt x="1524000" y="735698"/>
                  <a:pt x="1524000" y="762000"/>
                </a:cubicBezTo>
                <a:cubicBezTo>
                  <a:pt x="1524000" y="788303"/>
                  <a:pt x="1525399" y="814294"/>
                  <a:pt x="1528131" y="839910"/>
                </a:cubicBezTo>
                <a:lnTo>
                  <a:pt x="1537015" y="895350"/>
                </a:lnTo>
                <a:lnTo>
                  <a:pt x="1762478" y="895350"/>
                </a:lnTo>
                <a:lnTo>
                  <a:pt x="1788426" y="973461"/>
                </a:lnTo>
                <a:cubicBezTo>
                  <a:pt x="1876682" y="1168446"/>
                  <a:pt x="2083293" y="1305260"/>
                  <a:pt x="2324100" y="1305260"/>
                </a:cubicBezTo>
                <a:cubicBezTo>
                  <a:pt x="2564907" y="1305260"/>
                  <a:pt x="2771519" y="1168446"/>
                  <a:pt x="2859774" y="973461"/>
                </a:cubicBezTo>
                <a:lnTo>
                  <a:pt x="2885722" y="895350"/>
                </a:lnTo>
                <a:lnTo>
                  <a:pt x="3111185" y="895350"/>
                </a:lnTo>
                <a:lnTo>
                  <a:pt x="3107945" y="915570"/>
                </a:lnTo>
                <a:cubicBezTo>
                  <a:pt x="3033339" y="1262800"/>
                  <a:pt x="2710748" y="1524000"/>
                  <a:pt x="2324100" y="1524000"/>
                </a:cubicBezTo>
                <a:cubicBezTo>
                  <a:pt x="1937452" y="1524000"/>
                  <a:pt x="1614862" y="1262800"/>
                  <a:pt x="1540255" y="915570"/>
                </a:cubicBezTo>
                <a:lnTo>
                  <a:pt x="1537015" y="895350"/>
                </a:lnTo>
                <a:lnTo>
                  <a:pt x="0" y="895350"/>
                </a:lnTo>
                <a:close/>
                <a:moveTo>
                  <a:pt x="15963899" y="0"/>
                </a:moveTo>
                <a:cubicBezTo>
                  <a:pt x="16350547" y="0"/>
                  <a:pt x="16673137" y="261200"/>
                  <a:pt x="16747744" y="608430"/>
                </a:cubicBezTo>
                <a:lnTo>
                  <a:pt x="16757089" y="666750"/>
                </a:lnTo>
                <a:lnTo>
                  <a:pt x="16534984" y="666750"/>
                </a:lnTo>
                <a:lnTo>
                  <a:pt x="16533448" y="652514"/>
                </a:lnTo>
                <a:cubicBezTo>
                  <a:pt x="16479238" y="404960"/>
                  <a:pt x="16244841" y="218740"/>
                  <a:pt x="15963899" y="218740"/>
                </a:cubicBezTo>
                <a:cubicBezTo>
                  <a:pt x="15682957" y="218740"/>
                  <a:pt x="15448560" y="404960"/>
                  <a:pt x="15394350" y="652514"/>
                </a:cubicBezTo>
                <a:lnTo>
                  <a:pt x="15392814" y="666750"/>
                </a:lnTo>
                <a:lnTo>
                  <a:pt x="15170709" y="666750"/>
                </a:lnTo>
                <a:lnTo>
                  <a:pt x="15180054" y="608430"/>
                </a:lnTo>
                <a:cubicBezTo>
                  <a:pt x="15254661" y="261200"/>
                  <a:pt x="15577251" y="0"/>
                  <a:pt x="15963899" y="0"/>
                </a:cubicBezTo>
                <a:close/>
                <a:moveTo>
                  <a:pt x="9143999" y="0"/>
                </a:moveTo>
                <a:cubicBezTo>
                  <a:pt x="9530647" y="0"/>
                  <a:pt x="9853237" y="261200"/>
                  <a:pt x="9927844" y="608430"/>
                </a:cubicBezTo>
                <a:lnTo>
                  <a:pt x="9937189" y="666750"/>
                </a:lnTo>
                <a:lnTo>
                  <a:pt x="9715084" y="666750"/>
                </a:lnTo>
                <a:lnTo>
                  <a:pt x="9713548" y="652514"/>
                </a:lnTo>
                <a:cubicBezTo>
                  <a:pt x="9659338" y="404960"/>
                  <a:pt x="9424941" y="218740"/>
                  <a:pt x="9143999" y="218740"/>
                </a:cubicBezTo>
                <a:cubicBezTo>
                  <a:pt x="8863057" y="218740"/>
                  <a:pt x="8628660" y="404960"/>
                  <a:pt x="8574450" y="652514"/>
                </a:cubicBezTo>
                <a:lnTo>
                  <a:pt x="8572914" y="666750"/>
                </a:lnTo>
                <a:lnTo>
                  <a:pt x="8350811" y="666750"/>
                </a:lnTo>
                <a:lnTo>
                  <a:pt x="8360156" y="608430"/>
                </a:lnTo>
                <a:cubicBezTo>
                  <a:pt x="8434761" y="261200"/>
                  <a:pt x="8757351" y="0"/>
                  <a:pt x="9143999" y="0"/>
                </a:cubicBezTo>
                <a:close/>
                <a:moveTo>
                  <a:pt x="2324102" y="0"/>
                </a:moveTo>
                <a:cubicBezTo>
                  <a:pt x="2710750" y="0"/>
                  <a:pt x="3033341" y="261200"/>
                  <a:pt x="3107947" y="608430"/>
                </a:cubicBezTo>
                <a:lnTo>
                  <a:pt x="3117293" y="666750"/>
                </a:lnTo>
                <a:lnTo>
                  <a:pt x="8350810" y="666750"/>
                </a:lnTo>
                <a:lnTo>
                  <a:pt x="8348031" y="684090"/>
                </a:lnTo>
                <a:cubicBezTo>
                  <a:pt x="8345300" y="709706"/>
                  <a:pt x="8343901" y="735698"/>
                  <a:pt x="8343901" y="762000"/>
                </a:cubicBezTo>
                <a:cubicBezTo>
                  <a:pt x="8343901" y="788303"/>
                  <a:pt x="8345300" y="814294"/>
                  <a:pt x="8348031" y="839910"/>
                </a:cubicBezTo>
                <a:lnTo>
                  <a:pt x="8356915" y="895350"/>
                </a:lnTo>
                <a:lnTo>
                  <a:pt x="8582377" y="895350"/>
                </a:lnTo>
                <a:lnTo>
                  <a:pt x="8608325" y="973461"/>
                </a:lnTo>
                <a:cubicBezTo>
                  <a:pt x="8696581" y="1168446"/>
                  <a:pt x="8903192" y="1305260"/>
                  <a:pt x="9143999" y="1305260"/>
                </a:cubicBezTo>
                <a:cubicBezTo>
                  <a:pt x="9384806" y="1305260"/>
                  <a:pt x="9591417" y="1168446"/>
                  <a:pt x="9679673" y="973461"/>
                </a:cubicBezTo>
                <a:lnTo>
                  <a:pt x="9705621" y="895350"/>
                </a:lnTo>
                <a:lnTo>
                  <a:pt x="9931084" y="895350"/>
                </a:lnTo>
                <a:lnTo>
                  <a:pt x="9927844" y="915570"/>
                </a:lnTo>
                <a:cubicBezTo>
                  <a:pt x="9853237" y="1262800"/>
                  <a:pt x="9530647" y="1524000"/>
                  <a:pt x="9143999" y="1524000"/>
                </a:cubicBezTo>
                <a:cubicBezTo>
                  <a:pt x="8757351" y="1524000"/>
                  <a:pt x="8434761" y="1262800"/>
                  <a:pt x="8360154" y="915570"/>
                </a:cubicBezTo>
                <a:lnTo>
                  <a:pt x="8356914" y="895350"/>
                </a:lnTo>
                <a:lnTo>
                  <a:pt x="3111185" y="895350"/>
                </a:lnTo>
                <a:lnTo>
                  <a:pt x="3120069" y="839910"/>
                </a:lnTo>
                <a:cubicBezTo>
                  <a:pt x="3122801" y="814294"/>
                  <a:pt x="3124200" y="788303"/>
                  <a:pt x="3124200" y="762000"/>
                </a:cubicBezTo>
                <a:cubicBezTo>
                  <a:pt x="3124200" y="735698"/>
                  <a:pt x="3122801" y="709706"/>
                  <a:pt x="3120069" y="684090"/>
                </a:cubicBezTo>
                <a:lnTo>
                  <a:pt x="3117291" y="666750"/>
                </a:lnTo>
                <a:lnTo>
                  <a:pt x="2895187" y="666750"/>
                </a:lnTo>
                <a:lnTo>
                  <a:pt x="2893651" y="652514"/>
                </a:lnTo>
                <a:cubicBezTo>
                  <a:pt x="2839441" y="404960"/>
                  <a:pt x="2605044" y="218740"/>
                  <a:pt x="2324102" y="218740"/>
                </a:cubicBezTo>
                <a:cubicBezTo>
                  <a:pt x="2043161" y="218740"/>
                  <a:pt x="1808763" y="404960"/>
                  <a:pt x="1754553" y="652514"/>
                </a:cubicBezTo>
                <a:lnTo>
                  <a:pt x="1753017" y="666750"/>
                </a:lnTo>
                <a:lnTo>
                  <a:pt x="1530912" y="666750"/>
                </a:lnTo>
                <a:lnTo>
                  <a:pt x="1540257" y="608430"/>
                </a:lnTo>
                <a:cubicBezTo>
                  <a:pt x="1614864" y="261200"/>
                  <a:pt x="1937454" y="0"/>
                  <a:pt x="2324102" y="0"/>
                </a:cubicBezTo>
                <a:close/>
              </a:path>
            </a:pathLst>
          </a:custGeom>
          <a:solidFill>
            <a:srgbClr val="F6F3F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7A1B628D-FF4E-EF53-28B5-CE504D448032}"/>
              </a:ext>
            </a:extLst>
          </p:cNvPr>
          <p:cNvSpPr txBox="1"/>
          <p:nvPr/>
        </p:nvSpPr>
        <p:spPr>
          <a:xfrm>
            <a:off x="1066800" y="4328224"/>
            <a:ext cx="2946648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“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Ciência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”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Antiga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Montserrat Classic Bold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E7B3612E-A603-91A0-13A9-5CCEC3132C7D}"/>
              </a:ext>
            </a:extLst>
          </p:cNvPr>
          <p:cNvSpPr txBox="1"/>
          <p:nvPr/>
        </p:nvSpPr>
        <p:spPr>
          <a:xfrm>
            <a:off x="7201158" y="4308798"/>
            <a:ext cx="3857108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“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Ciência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” Moderna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D70D0B65-1AC2-FE1E-B1F3-F3B6F55F2B21}"/>
              </a:ext>
            </a:extLst>
          </p:cNvPr>
          <p:cNvSpPr txBox="1"/>
          <p:nvPr/>
        </p:nvSpPr>
        <p:spPr>
          <a:xfrm>
            <a:off x="13733205" y="4310921"/>
            <a:ext cx="4402333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“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Ciência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” 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Contemporânea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Montserrat Classic Bold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B0EC0C6C-367A-3959-6698-E04E959ADEB9}"/>
              </a:ext>
            </a:extLst>
          </p:cNvPr>
          <p:cNvSpPr txBox="1"/>
          <p:nvPr/>
        </p:nvSpPr>
        <p:spPr>
          <a:xfrm>
            <a:off x="639133" y="6794530"/>
            <a:ext cx="3537696" cy="453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Séc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. VIII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a.C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  -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Séc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 XVI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CD6EDD7-72B5-AE10-8B8C-23954C0ECDC6}"/>
              </a:ext>
            </a:extLst>
          </p:cNvPr>
          <p:cNvSpPr txBox="1"/>
          <p:nvPr/>
        </p:nvSpPr>
        <p:spPr>
          <a:xfrm>
            <a:off x="6575243" y="6794530"/>
            <a:ext cx="4739631" cy="453714"/>
          </a:xfrm>
          <a:prstGeom prst="rect">
            <a:avLst/>
          </a:prstGeom>
          <a:ln>
            <a:solidFill>
              <a:srgbClr val="F6F3F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Séc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. XVII  -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Séc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 XX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A76424BD-4570-9857-1301-AF3E40F17099}"/>
              </a:ext>
            </a:extLst>
          </p:cNvPr>
          <p:cNvSpPr txBox="1"/>
          <p:nvPr/>
        </p:nvSpPr>
        <p:spPr>
          <a:xfrm>
            <a:off x="13682808" y="6659430"/>
            <a:ext cx="4402333" cy="462371"/>
          </a:xfrm>
          <a:prstGeom prst="rect">
            <a:avLst/>
          </a:prstGeom>
          <a:ln>
            <a:solidFill>
              <a:srgbClr val="F6F3F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Séc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. XX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até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aos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dias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Hoje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Classic Bold"/>
              </a:rPr>
              <a:t>  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2B74FCAE-84ED-B659-63FF-D6E888307D14}"/>
              </a:ext>
            </a:extLst>
          </p:cNvPr>
          <p:cNvSpPr txBox="1"/>
          <p:nvPr/>
        </p:nvSpPr>
        <p:spPr>
          <a:xfrm>
            <a:off x="595312" y="2109883"/>
            <a:ext cx="16699495" cy="652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Paradigmas</a:t>
            </a:r>
            <a:r>
              <a:rPr lang="en-US" sz="7200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 </a:t>
            </a:r>
            <a:r>
              <a:rPr lang="en-US" sz="7200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Ciência</a:t>
            </a:r>
            <a:endParaRPr lang="en-US" sz="7200" spc="300" dirty="0">
              <a:solidFill>
                <a:schemeClr val="accent1">
                  <a:lumMod val="60000"/>
                  <a:lumOff val="4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36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6035</TotalTime>
  <Words>2144</Words>
  <Application>Microsoft Office PowerPoint</Application>
  <PresentationFormat>Custom</PresentationFormat>
  <Paragraphs>278</Paragraphs>
  <Slides>37</Slides>
  <Notes>36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Open Sans</vt:lpstr>
      <vt:lpstr>Calibri</vt:lpstr>
      <vt:lpstr>Bodoni FLF Bold</vt:lpstr>
      <vt:lpstr>Montserrat Classic Bold</vt:lpstr>
      <vt:lpstr>Cambria</vt:lpstr>
      <vt:lpstr>Helvetica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Autodirigida</dc:title>
  <dc:creator>Luis Luis</dc:creator>
  <cp:lastModifiedBy>Ernesto Oliveira</cp:lastModifiedBy>
  <cp:revision>41</cp:revision>
  <dcterms:created xsi:type="dcterms:W3CDTF">2006-08-16T00:00:00Z</dcterms:created>
  <dcterms:modified xsi:type="dcterms:W3CDTF">2022-05-10T19:17:59Z</dcterms:modified>
  <dc:identifier>DAE-4v738qQ</dc:identifier>
</cp:coreProperties>
</file>